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43"/>
  </p:notesMasterIdLst>
  <p:handoutMasterIdLst>
    <p:handoutMasterId r:id="rId44"/>
  </p:handoutMasterIdLst>
  <p:sldIdLst>
    <p:sldId id="313" r:id="rId2"/>
    <p:sldId id="310" r:id="rId3"/>
    <p:sldId id="318" r:id="rId4"/>
    <p:sldId id="257" r:id="rId5"/>
    <p:sldId id="311" r:id="rId6"/>
    <p:sldId id="259" r:id="rId7"/>
    <p:sldId id="292" r:id="rId8"/>
    <p:sldId id="260" r:id="rId9"/>
    <p:sldId id="264" r:id="rId10"/>
    <p:sldId id="305" r:id="rId11"/>
    <p:sldId id="262" r:id="rId12"/>
    <p:sldId id="271" r:id="rId13"/>
    <p:sldId id="272" r:id="rId14"/>
    <p:sldId id="267" r:id="rId15"/>
    <p:sldId id="263" r:id="rId16"/>
    <p:sldId id="270" r:id="rId17"/>
    <p:sldId id="280" r:id="rId18"/>
    <p:sldId id="309" r:id="rId19"/>
    <p:sldId id="269" r:id="rId20"/>
    <p:sldId id="284" r:id="rId21"/>
    <p:sldId id="303" r:id="rId22"/>
    <p:sldId id="277" r:id="rId23"/>
    <p:sldId id="261" r:id="rId24"/>
    <p:sldId id="275" r:id="rId25"/>
    <p:sldId id="273" r:id="rId26"/>
    <p:sldId id="281" r:id="rId27"/>
    <p:sldId id="306" r:id="rId28"/>
    <p:sldId id="307" r:id="rId29"/>
    <p:sldId id="308" r:id="rId30"/>
    <p:sldId id="276" r:id="rId31"/>
    <p:sldId id="266" r:id="rId32"/>
    <p:sldId id="285" r:id="rId33"/>
    <p:sldId id="297" r:id="rId34"/>
    <p:sldId id="286" r:id="rId35"/>
    <p:sldId id="291" r:id="rId36"/>
    <p:sldId id="289" r:id="rId37"/>
    <p:sldId id="290" r:id="rId38"/>
    <p:sldId id="300" r:id="rId39"/>
    <p:sldId id="317" r:id="rId40"/>
    <p:sldId id="315" r:id="rId41"/>
    <p:sldId id="31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6" d="100"/>
          <a:sy n="26" d="100"/>
        </p:scale>
        <p:origin x="-108" y="-9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3" d="100"/>
          <a:sy n="33" d="100"/>
        </p:scale>
        <p:origin x="-17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7C993-66F5-441F-9B53-78D24B810FBE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343EC-94BC-475A-93C9-1A4DD5971B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327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2EF5F-F8A9-4A43-A76B-9102B67E2CEF}" type="datetimeFigureOut">
              <a:rPr lang="ru-RU" smtClean="0"/>
              <a:pPr/>
              <a:t>27.10.2012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AA48A-BEEF-4D99-969D-1F4CAC4549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116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288BD6-A27E-41B5-8A8A-B8555D497188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6A1F2-BA71-4DBE-A875-6C6AA6212C36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A9B57-6806-4F50-8034-81B6AC85EEF1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E3309-91A6-4DA1-8FB1-E14FA346B021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8E9F66-46DD-4BD0-9308-0DE87ADF84A9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8AF06C-9F30-4B21-AA79-20B4B13DCEEE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CA5DFC-6C7B-43C5-AF93-3B6A1501090F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2551B5-92A0-46EE-8E85-EB6FA0C0D23D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C518F3-A663-4A18-909A-C5F750F3B4C7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E1C1F9-C6BB-484F-94C6-511A9D854750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5B2037-100B-4FE8-817E-6874A4769FBE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9BFB450-C0DB-4019-B66A-BA49A90DF409}" type="datetime1">
              <a:rPr lang="ru-RU" smtClean="0"/>
              <a:pPr/>
              <a:t>27.10.2012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510BD77-E9A1-4ACD-935C-00AECF7891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 spd="slow">
    <p:checker dir="vert"/>
  </p:transition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gif"/><Relationship Id="rId5" Type="http://schemas.openxmlformats.org/officeDocument/2006/relationships/image" Target="../media/image2.jpe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microsoft.com/office/2007/relationships/hdphoto" Target="../media/hdphoto5.wdp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gabook.ru/" TargetMode="External"/><Relationship Id="rId2" Type="http://schemas.openxmlformats.org/officeDocument/2006/relationships/hyperlink" Target="http://images.yandex.ru/?lr=2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Горизонтальный свиток 13"/>
          <p:cNvSpPr/>
          <p:nvPr/>
        </p:nvSpPr>
        <p:spPr>
          <a:xfrm>
            <a:off x="1071538" y="-18941"/>
            <a:ext cx="7786742" cy="5968221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b="1" cap="all" dirty="0">
              <a:ln/>
              <a:solidFill>
                <a:schemeClr val="accent3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857232"/>
            <a:ext cx="7143800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u="sng" cap="none" spc="0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Презентация</a:t>
            </a:r>
          </a:p>
          <a:p>
            <a:pPr algn="ctr"/>
            <a:endParaRPr lang="ru-RU" sz="3600" b="1" cap="none" spc="0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800" b="1" i="1" u="sng" cap="none" spc="0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Автор: </a:t>
            </a:r>
          </a:p>
          <a:p>
            <a:pPr algn="ctr"/>
            <a:r>
              <a:rPr lang="ru-RU" sz="2800" b="1" i="1" u="sng" dirty="0" err="1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Пономарёва</a:t>
            </a:r>
            <a:r>
              <a:rPr lang="ru-RU" sz="2800" b="1" i="1" u="sng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Александра</a:t>
            </a:r>
            <a:endParaRPr lang="ru-RU" sz="2800" b="1" i="1" u="sng" cap="none" spc="0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800" b="1" i="1" u="sng" cap="none" spc="0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800" b="1" i="1" u="sng" cap="none" spc="0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Преподаватель: Золотова Н.Н.</a:t>
            </a:r>
          </a:p>
          <a:p>
            <a:pPr algn="ctr"/>
            <a:endParaRPr lang="ru-RU" sz="3600" b="1" i="1" cap="none" spc="0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600" b="1" i="1" cap="none" spc="0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ДШИ  г.Гусева</a:t>
            </a:r>
          </a:p>
          <a:p>
            <a:pPr algn="ctr"/>
            <a:endParaRPr lang="ru-RU" sz="2400" b="1" i="1" cap="none" spc="0" dirty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8" name="Picture 4" descr="F:\Муз. анимашки\Муз картин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62" y="5319992"/>
            <a:ext cx="6489261" cy="151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428604"/>
            <a:ext cx="8072461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Й. Гайдн с 5 лет начал петь в церковных  хорах, осваивать навыки игры на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клавикорде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скрипке.</a:t>
            </a:r>
          </a:p>
        </p:txBody>
      </p:sp>
      <p:pic>
        <p:nvPicPr>
          <p:cNvPr id="3" name="Picture 2" descr="G:\Гайдн\Клавир Гайд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9" y="2714620"/>
            <a:ext cx="4429155" cy="3429024"/>
          </a:xfrm>
          <a:prstGeom prst="rect">
            <a:avLst/>
          </a:prstGeom>
          <a:noFill/>
        </p:spPr>
      </p:pic>
      <p:pic>
        <p:nvPicPr>
          <p:cNvPr id="6146" name="Picture 2" descr="F:\Муз. анимашки\Violin-08-jun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0889"/>
            <a:ext cx="2942613" cy="400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Муз. анимашки\notes_03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38" y="2374900"/>
            <a:ext cx="19050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776864" cy="164305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В 1740 году восьмилетний Гайдн был принят певчим в капеллу кафедрального собора Св.Стефана в Вене.</a:t>
            </a:r>
            <a:endParaRPr lang="ru-RU" sz="3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 descr="G:\Гайдн\Вена главный собор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1605880" y="1916832"/>
            <a:ext cx="2966119" cy="4584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G:\Гайдн\Собор св Стефана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292080" y="1867516"/>
            <a:ext cx="3089924" cy="4668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19872" y="41464"/>
            <a:ext cx="5400600" cy="63709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 лет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начало самостоятельной жизни, полной нужды и лишений .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заработать на жизнь,  Гайдн давал уроки пения и музыки, играл на скрипке на праздничных вечерах, участвовал в исполнении камерных ансамблей, писал по заказу музыку. </a:t>
            </a:r>
          </a:p>
          <a:p>
            <a:endParaRPr lang="ru-RU" sz="24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Вене Гайдн написал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свои первые  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квартеты,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зингшпиль «Хромой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бес», серенады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дивертисменты,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которые положили 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его 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известности.</a:t>
            </a:r>
          </a:p>
        </p:txBody>
      </p:sp>
      <p:pic>
        <p:nvPicPr>
          <p:cNvPr id="4" name="Picture 2" descr="F:\Гайдн\Гайдн занимаетс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669" y="3411617"/>
            <a:ext cx="2700322" cy="3370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Гайдн\юный гайдн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332" y="260648"/>
            <a:ext cx="2304256" cy="4211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---\Pictures\iCAG93DY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38" y="4924424"/>
            <a:ext cx="1819994" cy="192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929190" y="1000108"/>
            <a:ext cx="4035298" cy="51651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В  Вене Гайдн освоил  игру на органе.</a:t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Пульт органа на котором играл Гайдн </a:t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в Церкви Милосердных.</a:t>
            </a:r>
            <a:endParaRPr lang="ru-RU" sz="3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218" name="Picture 2" descr="G:\Гайдн\Пульт органа, на котором Гайдн играл в Церкви Милосердных братье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3"/>
            <a:ext cx="3482601" cy="4643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0" name="Picture 2" descr="F:\Муз. анимашки\Музыка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88578"/>
            <a:ext cx="2540415" cy="160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i="1" dirty="0" smtClean="0"/>
              <a:t>В 1761 году богатый венгерский князь Павел Антон </a:t>
            </a:r>
            <a:r>
              <a:rPr lang="ru-RU" sz="2400" b="1" i="1" dirty="0" err="1" smtClean="0"/>
              <a:t>Эстергази</a:t>
            </a:r>
            <a:r>
              <a:rPr lang="ru-RU" sz="2400" b="1" i="1" dirty="0" smtClean="0"/>
              <a:t> пригласил Гайдна в  </a:t>
            </a:r>
            <a:r>
              <a:rPr lang="ru-RU" sz="2400" b="1" i="1" dirty="0" err="1" smtClean="0"/>
              <a:t>Эйзенштадт</a:t>
            </a:r>
            <a:r>
              <a:rPr lang="ru-RU" sz="2400" b="1" i="1" dirty="0" smtClean="0"/>
              <a:t>  </a:t>
            </a:r>
            <a:r>
              <a:rPr lang="ru-RU" sz="2400" b="1" i="1" dirty="0" err="1" smtClean="0"/>
              <a:t>в</a:t>
            </a:r>
            <a:r>
              <a:rPr lang="ru-RU" sz="2400" b="1" i="1" dirty="0" smtClean="0"/>
              <a:t>  качестве капельмейстера.</a:t>
            </a:r>
            <a:endParaRPr lang="ru-RU" sz="2400" b="1" i="1" dirty="0"/>
          </a:p>
        </p:txBody>
      </p:sp>
      <p:pic>
        <p:nvPicPr>
          <p:cNvPr id="4098" name="Picture 2" descr="G:\Гайдн\Эстергаз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9258" y="1603634"/>
            <a:ext cx="2571768" cy="3938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G:\Гайдн\дворец Эстергаз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714488"/>
            <a:ext cx="4310066" cy="3351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214414" y="5857892"/>
            <a:ext cx="2741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Князь </a:t>
            </a:r>
            <a:r>
              <a:rPr lang="ru-RU" sz="2800" dirty="0" err="1" smtClean="0"/>
              <a:t>Эстергази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5357826"/>
            <a:ext cx="4651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Дворец </a:t>
            </a:r>
            <a:r>
              <a:rPr lang="ru-RU" sz="2400" dirty="0" err="1" smtClean="0"/>
              <a:t>Эстергази</a:t>
            </a:r>
            <a:r>
              <a:rPr lang="ru-RU" sz="2400" dirty="0" smtClean="0"/>
              <a:t> в </a:t>
            </a:r>
            <a:r>
              <a:rPr lang="ru-RU" sz="2400" dirty="0" err="1" smtClean="0"/>
              <a:t>Эйзенштадте</a:t>
            </a:r>
            <a:endParaRPr lang="ru-RU" sz="24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45138" y="115888"/>
            <a:ext cx="3598862" cy="64912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</a:b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Подписав контракт с </a:t>
            </a:r>
            <a:r>
              <a:rPr lang="ru-RU" sz="3200" b="1" i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Эстергази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Гайдн становился «музыкальным слугою», фактически собственностью княжеского рода </a:t>
            </a:r>
            <a:r>
              <a:rPr lang="ru-RU" sz="3200" b="1" i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Эстергази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сроком более, чем на 30 лет!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 descr="G:\Гайдн\Гайдн в ливрее Эстерхаз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71480"/>
            <a:ext cx="3573040" cy="514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191839" y="6237312"/>
            <a:ext cx="338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Гайдн в ливрее дома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Эстергази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Гайдн\Резиденция князей Эстергаз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4182" y="332656"/>
            <a:ext cx="6621599" cy="4286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rot="10800000" flipV="1">
            <a:off x="1353385" y="5085184"/>
            <a:ext cx="7383192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резиденция </a:t>
            </a:r>
          </a:p>
          <a:p>
            <a:pPr algn="ctr"/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князей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Эстергази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Вене</a:t>
            </a:r>
            <a:endParaRPr lang="ru-RU" sz="36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Гайдн\домашний концерт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688" y="2208893"/>
            <a:ext cx="5857874" cy="46491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1010962" y="0"/>
            <a:ext cx="8072462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Гайдн должен был по требованию князя сочинять симфонии, оперы, квартеты и другие произведения. Нередко капризный князь приказывал написать новое сочинение к следующему дню! Талант и необычайное трудолюбие выручали Гайдна. 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Гайдн\Ансамб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06646"/>
            <a:ext cx="6048672" cy="463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0"/>
            <a:ext cx="8172400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за другой появлялись оперы, а также симфонии, среди которых "Медведь", "Детская", "Школьный учитель, «Траурная», «Прощальная».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08197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Гайдн\Представление оперы Гайдна в замке княз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386" y="579768"/>
            <a:ext cx="7877770" cy="4396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32897" y="5301208"/>
            <a:ext cx="8058748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 оперы Гайдна  в оперном театре в замке князя Николая </a:t>
            </a:r>
            <a:r>
              <a:rPr lang="ru-RU" sz="2800" b="1" i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Эстергази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Гайдн\mozart%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400" y="0"/>
            <a:ext cx="3959226" cy="6857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8" name="Вертикальный свиток 7"/>
          <p:cNvSpPr/>
          <p:nvPr/>
        </p:nvSpPr>
        <p:spPr>
          <a:xfrm>
            <a:off x="4890626" y="490037"/>
            <a:ext cx="4253374" cy="5955083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«Великий </a:t>
            </a:r>
          </a:p>
          <a:p>
            <a:pPr algn="ctr"/>
            <a:endParaRPr lang="ru-RU" sz="3600" b="1" i="1" cap="all" dirty="0">
              <a:ln/>
              <a:solidFill>
                <a:schemeClr val="accent3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6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музыкант </a:t>
            </a:r>
          </a:p>
          <a:p>
            <a:pPr algn="ctr"/>
            <a:endParaRPr lang="ru-RU" sz="3600" b="1" i="1" cap="all" dirty="0">
              <a:ln/>
              <a:solidFill>
                <a:schemeClr val="accent3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6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из  </a:t>
            </a:r>
            <a:r>
              <a:rPr lang="ru-RU" sz="3600" b="1" i="1" cap="all" dirty="0" err="1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рорау</a:t>
            </a:r>
            <a:r>
              <a:rPr lang="ru-RU" sz="36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  <a:endParaRPr lang="ru-RU" sz="3600" b="1" i="1" cap="all" dirty="0">
              <a:ln/>
              <a:solidFill>
                <a:schemeClr val="accent3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F:\Муз. анимашки\Муз картин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165" y="1124744"/>
            <a:ext cx="142875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---\Pictures\Муз. анимашки\notes_03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813" y="5370336"/>
            <a:ext cx="19050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7" name="06 Дорожка 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552" y="591326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40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 numSld="19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704856" cy="1268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1780-е годы 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 - творческое общение Йозефа Гайдна  с Вольфгангом Амадеем Моцартом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1507" name="Picture 3" descr="G:\Гайдн\Моцарт и Гайдн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3688" y="1460910"/>
            <a:ext cx="6624736" cy="51324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5" name="IVч.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4372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4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47524" y="0"/>
            <a:ext cx="4176463" cy="67403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радости доставляли ему встречи с любимым Моцартом! Увлекательные беседы сменялись исполнением квартетов, где Гайдн играл на скрипке, а Моцарт на альте.</a:t>
            </a:r>
          </a:p>
          <a:p>
            <a:endParaRPr lang="ru-RU" sz="24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особым удовольствием Моцарт исполнял квартеты, написанные Гайдном. В этом жанре великий композитор считал себя его учеником. </a:t>
            </a:r>
          </a:p>
          <a:p>
            <a:endParaRPr lang="ru-RU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такие встречи были чрезвычайно редки.                            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G:\Гайдн\Гайдн и Моцарт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7983" y="620689"/>
            <a:ext cx="4157993" cy="55695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3"/>
            <a:ext cx="7498080" cy="16561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i="1" dirty="0" smtClean="0"/>
              <a:t>1780-1790-е гг. – расцвет творчества.</a:t>
            </a:r>
            <a:br>
              <a:rPr lang="ru-RU" sz="2400" b="1" i="1" dirty="0" smtClean="0"/>
            </a:br>
            <a:r>
              <a:rPr lang="ru-RU" sz="2400" b="1" i="1" dirty="0" smtClean="0"/>
              <a:t>1786 г. – создание шести  «Парижских симфоний»</a:t>
            </a:r>
            <a:br>
              <a:rPr lang="ru-RU" sz="2400" b="1" i="1" dirty="0" smtClean="0"/>
            </a:br>
            <a:r>
              <a:rPr lang="ru-RU" sz="2400" b="1" i="1" dirty="0" smtClean="0"/>
              <a:t>1791 г. – Гайдн освобождён от работы  в семье князя </a:t>
            </a:r>
            <a:r>
              <a:rPr lang="ru-RU" sz="2400" b="1" i="1" dirty="0" err="1" smtClean="0"/>
              <a:t>Эстергази</a:t>
            </a:r>
            <a:r>
              <a:rPr lang="ru-RU" sz="2400" b="1" i="1" dirty="0"/>
              <a:t> </a:t>
            </a:r>
            <a:r>
              <a:rPr lang="ru-RU" sz="2400" b="1" i="1" dirty="0" smtClean="0"/>
              <a:t> с назначением пожизненной пенсии.</a:t>
            </a:r>
            <a:endParaRPr lang="ru-RU" sz="2400" b="1" i="1" dirty="0"/>
          </a:p>
        </p:txBody>
      </p:sp>
      <p:pic>
        <p:nvPicPr>
          <p:cNvPr id="18434" name="Picture 2" descr="G:\Гайдн\_gaydn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8180" y="2060847"/>
            <a:ext cx="2593779" cy="4153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5" name="Picture 3" descr="G:\Гайдн\Гайдн сочиняе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780928"/>
            <a:ext cx="3567689" cy="29870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rot="10800000" flipV="1">
            <a:off x="3331508" y="621458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Гайдн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сочиняет…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7245448" cy="9224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/>
              <a:t>1791 г. - Й. Гайдн переезжает в Вену</a:t>
            </a:r>
            <a:endParaRPr lang="ru-RU" sz="3600" b="1" i="1" dirty="0"/>
          </a:p>
        </p:txBody>
      </p:sp>
      <p:pic>
        <p:nvPicPr>
          <p:cNvPr id="1026" name="Picture 2" descr="G:\Гайдн\Вена (2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00166" y="1571612"/>
            <a:ext cx="3681146" cy="2512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G:\Гайдн\Вен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72066" y="2143116"/>
            <a:ext cx="3855708" cy="2487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8" name="Picture 2" descr="F:\Гайдн\оперный театр в Вене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19714"/>
            <a:ext cx="3739808" cy="2334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Гайдн\Дом где жил гайдн сейчас муз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37985"/>
            <a:ext cx="5166784" cy="3875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43608" y="4221088"/>
            <a:ext cx="8100392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1793 году в пригороде Вены Йозеф Гайдн купил этот дом по улице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Кляйнштайнгассе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ныне - 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Гайднгассе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Композитор его перестроил и надстроил верхний этаж. Именно здесь Гайдн</a:t>
            </a:r>
          </a:p>
          <a:p>
            <a:pPr eaLnBrk="0" fontAlgn="base" hangingPunct="0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сочинил большую часть своих поздних произведений и прожил 12 лет до самой смерти.</a:t>
            </a:r>
          </a:p>
        </p:txBody>
      </p:sp>
      <p:pic>
        <p:nvPicPr>
          <p:cNvPr id="5" name="Picture 3" descr="F:\Гайдн\mozart%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19088"/>
            <a:ext cx="1507071" cy="271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Сейчас это дом – музей Й. Гайдна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1" descr="http://img0.liveinternet.ru/images/attach/c/2/72/70/72070373_1300179230_image_LeitartikelTeas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56545"/>
            <a:ext cx="3259835" cy="254674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6" name="Picture 3" descr="G:\Гайдн\дом-музей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872" y="1196753"/>
            <a:ext cx="3368368" cy="218944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26" name="Picture 2" descr="F:\Гайдн\дом - музей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06537"/>
            <a:ext cx="2123728" cy="262766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27" name="Picture 3" descr="F:\Гайдн\дом-музей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298429"/>
            <a:ext cx="2571750" cy="2266950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F:\Гайдн\дом-музей 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31" y="4365104"/>
            <a:ext cx="3048000" cy="2200275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8" name="Picture 2" descr="F:\Гайдн\Карандаш Гайдн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36214" y="3427111"/>
            <a:ext cx="1045967" cy="229841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3707904" y="5275659"/>
            <a:ext cx="2545361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Чудом сохранился карандаш Гайдна, который хранится в музее.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131" y="6475988"/>
            <a:ext cx="80675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Кухня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\Гайдн\haydn london_quart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61054"/>
            <a:ext cx="3663010" cy="36630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274320"/>
            <a:ext cx="3713616" cy="63950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В 1791 – 1792, </a:t>
            </a:r>
            <a:b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1794 – 1795 гг. – Гайдн совершил</a:t>
            </a:r>
            <a:b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 две поездки в Англию.</a:t>
            </a:r>
            <a:b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Здесь он создал  12 «Лондонских симфоний»  и множество других произведений, которые встречались восторженно и хорошо оплачивались.</a:t>
            </a:r>
            <a:b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Был избран почётным доктором Оксфордского университета.</a:t>
            </a:r>
            <a:endParaRPr lang="ru-RU" sz="24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Picture 2" descr="G:\Гайдн\Лондон парк Гайд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3677950"/>
            <a:ext cx="4292548" cy="29465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35696" y="6093297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Лондонский парк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476672"/>
            <a:ext cx="3569599" cy="60486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В 1792 г. по пути из Лондона в Вену Гайдн побывал в Бонне, где познакомился с молодым Бетховеном.</a:t>
            </a:r>
            <a:b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Бетховен переехал в Вену, чтобы  учиться у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него и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первые 3 сонаты для фортепиано посвятил Гайдну.</a:t>
            </a:r>
          </a:p>
        </p:txBody>
      </p:sp>
      <p:pic>
        <p:nvPicPr>
          <p:cNvPr id="3074" name="Picture 2" descr="F:\Гайдн\Молодой Бетхове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571480"/>
            <a:ext cx="4037019" cy="4578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214414" y="5357827"/>
            <a:ext cx="371477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Молодой Л. Бетховен</a:t>
            </a:r>
            <a:endParaRPr lang="ru-RU" sz="28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41603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188640"/>
            <a:ext cx="8100392" cy="1800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зрелых симфониях Гайдна окончательно сформировалась классическая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i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сонатная форма  </a:t>
            </a:r>
            <a:r>
              <a:rPr lang="ru-RU" sz="3600" b="1" i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600" b="1" i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сонатно </a:t>
            </a:r>
            <a:r>
              <a:rPr lang="ru-RU" sz="3600" b="1" i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симфонический цикл</a:t>
            </a:r>
            <a:r>
              <a:rPr lang="ru-RU" sz="4400" b="1" i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4400" b="1" i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>
                <a:solidFill>
                  <a:schemeClr val="accent3"/>
                </a:solidFill>
              </a:rPr>
              <a:t/>
            </a:r>
            <a:br>
              <a:rPr lang="ru-RU" sz="4400" b="1" dirty="0">
                <a:solidFill>
                  <a:schemeClr val="accent3"/>
                </a:solidFill>
              </a:rPr>
            </a:br>
            <a:r>
              <a:rPr lang="ru-RU" sz="3100" b="1" u="sng" dirty="0" smtClean="0">
                <a:solidFill>
                  <a:schemeClr val="accent3"/>
                </a:solidFill>
              </a:rPr>
              <a:t>Сонатная форма или форма сонатного аллегро</a:t>
            </a:r>
            <a:r>
              <a:rPr lang="ru-RU" sz="3100" b="1" u="sng" dirty="0">
                <a:solidFill>
                  <a:schemeClr val="accent3"/>
                </a:solidFill>
              </a:rPr>
              <a:t>:</a:t>
            </a:r>
            <a:r>
              <a:rPr lang="ru-RU" sz="4400" b="1" dirty="0" smtClean="0">
                <a:solidFill>
                  <a:schemeClr val="accent3"/>
                </a:solidFill>
              </a:rPr>
              <a:t/>
            </a:r>
            <a:br>
              <a:rPr lang="ru-RU" sz="4400" b="1" dirty="0" smtClean="0">
                <a:solidFill>
                  <a:schemeClr val="accent3"/>
                </a:solidFill>
              </a:rPr>
            </a:b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752660"/>
              </p:ext>
            </p:extLst>
          </p:nvPr>
        </p:nvGraphicFramePr>
        <p:xfrm>
          <a:off x="1071538" y="3226118"/>
          <a:ext cx="7858180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3395"/>
                <a:gridCol w="2027638"/>
                <a:gridCol w="2169043"/>
                <a:gridCol w="1665349"/>
                <a:gridCol w="732755"/>
              </a:tblGrid>
              <a:tr h="685684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rgbClr val="FFFF00"/>
                          </a:solidFill>
                        </a:rPr>
                        <a:t>Вступле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</a:rPr>
                        <a:t> -</a:t>
                      </a:r>
                    </a:p>
                    <a:p>
                      <a:r>
                        <a:rPr lang="ru-RU" sz="2000" dirty="0" err="1" smtClean="0">
                          <a:solidFill>
                            <a:srgbClr val="FFFF00"/>
                          </a:solidFill>
                        </a:rPr>
                        <a:t>ние</a:t>
                      </a:r>
                      <a:endParaRPr lang="ru-RU" sz="2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Экспозиция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</a:rPr>
                        <a:t>Разработка</a:t>
                      </a:r>
                      <a:endParaRPr lang="ru-RU" sz="2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</a:rPr>
                        <a:t>Реприза</a:t>
                      </a:r>
                      <a:endParaRPr lang="ru-RU" sz="2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</a:rPr>
                        <a:t>Кода</a:t>
                      </a:r>
                      <a:endParaRPr lang="ru-RU" sz="2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25042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ГП  (СП)  ПП  (ЗП)</a:t>
                      </a:r>
                    </a:p>
                    <a:p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Тональный контраст.</a:t>
                      </a:r>
                    </a:p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Если ГП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в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</a:rPr>
                        <a:t>маж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., то ПП в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</a:rPr>
                        <a:t>тон-ти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D.</a:t>
                      </a:r>
                      <a:endParaRPr lang="ru-RU" sz="18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Если ГП  в мин., то ПП –  в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// </a:t>
                      </a:r>
                      <a:r>
                        <a:rPr lang="ru-RU" sz="1800" b="1" baseline="0" dirty="0" err="1" smtClean="0">
                          <a:solidFill>
                            <a:schemeClr val="tx1"/>
                          </a:solidFill>
                        </a:rPr>
                        <a:t>маж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Темы изменяются,</a:t>
                      </a:r>
                      <a:r>
                        <a:rPr lang="ru-RU" sz="2000" baseline="0" dirty="0" smtClean="0"/>
                        <a:t> дробятся, проходят в разных тональностях, развитие приходит к 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кульминации.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ГП (СП) ПП (ЗП)</a:t>
                      </a:r>
                    </a:p>
                    <a:p>
                      <a:endParaRPr lang="ru-RU" sz="1600" b="1" dirty="0" smtClean="0"/>
                    </a:p>
                    <a:p>
                      <a:r>
                        <a:rPr lang="ru-RU" sz="1800" b="1" dirty="0" smtClean="0"/>
                        <a:t>В основной тональности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2064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6660232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Симфонический  цикл:</a:t>
            </a:r>
            <a:br>
              <a:rPr lang="ru-RU" sz="3600" b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быстрая. Сонатное аллегро;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31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медленная. Анданте или Адажио;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</a:t>
            </a:r>
            <a:r>
              <a:rPr lang="ru-RU" sz="31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умеренная.</a:t>
            </a:r>
            <a:r>
              <a:rPr lang="ru-RU" sz="31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Менуэт.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sz="31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быстрая. Народно –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жанровый финал.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Форма: сонатное аллегро или 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рондо – соната.</a:t>
            </a:r>
            <a:b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1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F:\Гайдн\менуэ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96749"/>
            <a:ext cx="2382277" cy="1873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Гайдн\mozart%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23" y="980728"/>
            <a:ext cx="2705823" cy="487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49577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971600" y="-819472"/>
            <a:ext cx="7992888" cy="849694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 Йозеф Гайдн – старший из трёх великих композиторов, которых называют «венскими классиками». </a:t>
            </a:r>
          </a:p>
          <a:p>
            <a:pPr algn="ctr"/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течение полувека Гайдн был властителем дум всего музыкального мира. Он соединил две далёкие по времени эпохи в искусстве и сам стал целой эпохой.</a:t>
            </a:r>
          </a:p>
          <a:p>
            <a:pPr algn="ctr"/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Свои первые сочинения Гайдн создал, когда были живы И.С. Бах и Г.Ф. Гендель. Последние его творения родились почти одновременно с бетховенской «Аппассионатой» и «Пасторальной»  симфонией, и всего за несколько лет до того, как начинали свой путь Шуберт и Вебер – первые композиторы – романтики. </a:t>
            </a:r>
            <a:endParaRPr lang="ru-RU" sz="24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02705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74320"/>
            <a:ext cx="3857632" cy="63950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u="sng" dirty="0" smtClean="0">
                <a:solidFill>
                  <a:schemeClr val="accent3">
                    <a:lumMod val="50000"/>
                  </a:schemeClr>
                </a:solidFill>
              </a:rPr>
              <a:t>Состав симфонического оркестра  Гайдна:</a:t>
            </a:r>
            <a:br>
              <a:rPr lang="ru-RU" sz="2800" b="1" u="sng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</a:rPr>
              <a:t>струнно-смычковые</a:t>
            </a:r>
            <a:r>
              <a:rPr lang="ru-RU" sz="2800" b="1" dirty="0" smtClean="0"/>
              <a:t>: </a:t>
            </a:r>
            <a:br>
              <a:rPr lang="ru-RU" sz="2800" b="1" dirty="0" smtClean="0"/>
            </a:br>
            <a:r>
              <a:rPr lang="ru-RU" sz="2800" b="1" dirty="0" smtClean="0"/>
              <a:t>4 скрипки, 2 альта, </a:t>
            </a:r>
            <a:br>
              <a:rPr lang="ru-RU" sz="2800" b="1" dirty="0" smtClean="0"/>
            </a:br>
            <a:r>
              <a:rPr lang="ru-RU" sz="2800" b="1" dirty="0" smtClean="0"/>
              <a:t>2 виолончели, </a:t>
            </a:r>
            <a:br>
              <a:rPr lang="ru-RU" sz="2800" b="1" dirty="0" smtClean="0"/>
            </a:br>
            <a:r>
              <a:rPr lang="ru-RU" sz="2800" b="1" dirty="0" smtClean="0"/>
              <a:t>2 контрабаса;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</a:rPr>
              <a:t>деревянные духовые</a:t>
            </a:r>
            <a:r>
              <a:rPr lang="ru-RU" sz="2800" b="1" dirty="0" smtClean="0"/>
              <a:t>: </a:t>
            </a:r>
            <a:br>
              <a:rPr lang="ru-RU" sz="2800" b="1" dirty="0" smtClean="0"/>
            </a:br>
            <a:r>
              <a:rPr lang="ru-RU" sz="2800" b="1" dirty="0" smtClean="0"/>
              <a:t>2 флейты, 2 гобоя, </a:t>
            </a:r>
            <a:br>
              <a:rPr lang="ru-RU" sz="2800" b="1" dirty="0" smtClean="0"/>
            </a:br>
            <a:r>
              <a:rPr lang="ru-RU" sz="2800" b="1" dirty="0" smtClean="0"/>
              <a:t>2 кларнета (в последних симфониях), 2 фагота;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</a:rPr>
              <a:t>медные духовые: </a:t>
            </a:r>
            <a:b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dirty="0" smtClean="0"/>
              <a:t>2 валторны, 2 трубы;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</a:rPr>
              <a:t>ударные:  </a:t>
            </a:r>
            <a:r>
              <a:rPr lang="ru-RU" sz="2800" b="1" dirty="0" smtClean="0"/>
              <a:t>литавры.</a:t>
            </a:r>
            <a:endParaRPr lang="ru-RU" sz="2800" b="1" dirty="0"/>
          </a:p>
        </p:txBody>
      </p:sp>
      <p:pic>
        <p:nvPicPr>
          <p:cNvPr id="14338" name="Picture 2" descr="G:\Гайдн\Инструмент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423" y="216226"/>
            <a:ext cx="4381872" cy="63343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C:\Users\---\Pictures\Муз. анимашки\trompett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0949">
            <a:off x="8018014" y="4708336"/>
            <a:ext cx="848202" cy="128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Гайдн\Гайдн с ансамблем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331640" y="2837554"/>
            <a:ext cx="5184054" cy="3714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60648"/>
            <a:ext cx="6736792" cy="23762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Йозеф Гайдн, создатель струнного квартета, изначально определил </a:t>
            </a:r>
            <a:r>
              <a:rPr lang="ru-RU" sz="2400" dirty="0" smtClean="0"/>
              <a:t>жанр </a:t>
            </a:r>
            <a:r>
              <a:rPr lang="ru-RU" sz="2400" b="1" i="1" u="sng" dirty="0" smtClean="0">
                <a:solidFill>
                  <a:schemeClr val="tx2">
                    <a:lumMod val="75000"/>
                  </a:schemeClr>
                </a:solidFill>
              </a:rPr>
              <a:t>как «беседу четырёх старых добрых друзей, умудрённых опытом, пониманием жизни»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r>
              <a:rPr lang="ru-RU" sz="2400" dirty="0" smtClean="0"/>
              <a:t> С тех </a:t>
            </a:r>
            <a:r>
              <a:rPr lang="ru-RU" sz="2400" b="1" dirty="0" smtClean="0"/>
              <a:t>самых пор квартет -  наиболее интеллектуальный  и </a:t>
            </a:r>
            <a:r>
              <a:rPr lang="ru-RU" sz="2400" b="1" dirty="0"/>
              <a:t>исповедальный </a:t>
            </a:r>
            <a:r>
              <a:rPr lang="ru-RU" sz="2400" b="1" dirty="0" smtClean="0"/>
              <a:t> жанр</a:t>
            </a:r>
            <a:r>
              <a:rPr lang="ru-RU" sz="3600" b="1" dirty="0"/>
              <a:t>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6732240" y="4637278"/>
            <a:ext cx="2232248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Й. Гайдн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- руководитель камерного ансамбля 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3554" name="Picture 2" descr="G:\Гайдн\Автограф Гайд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7491" y="3522738"/>
            <a:ext cx="4676509" cy="30689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9739" y="357166"/>
            <a:ext cx="7456717" cy="2308324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в 1803 году Гайдн вследствие нервного истощения перестал писать музыку и очень редко появлялся на людях, он велел изготовить визитные карточки с цитатой из своей песни "Старик": "Иссякли все мои силы; стар я и немощен"... - Йозеф Гайдн.</a:t>
            </a:r>
            <a:endParaRPr lang="ru-RU" sz="24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F:\Гайдн\joseph_haydn 90-е годы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61778"/>
            <a:ext cx="2744553" cy="37299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83568" y="0"/>
            <a:ext cx="8460432" cy="68580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Гайдн умер 31 мая 1809 года в возрасте 77 лет.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В те трагические дни на подступах к Вене стояли войска Наполеона.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Недолго сопротивляясь, Вена капитулировала.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Вслед за этим, около дома Гайдна Наполеон лично приказал выставить караул для охраны, чтобы никто не мог потревожить уже не встающего с постели композитора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Йозеф Гайдн умер знаменитым и окружённым многими поклонниками.</a:t>
            </a:r>
            <a:endParaRPr lang="ru-RU" sz="24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G:\Гайдн\пам Гайдну в Вен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548680"/>
            <a:ext cx="4102316" cy="5472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Вертикальный свиток 3"/>
          <p:cNvSpPr/>
          <p:nvPr/>
        </p:nvSpPr>
        <p:spPr>
          <a:xfrm>
            <a:off x="4716016" y="548679"/>
            <a:ext cx="4824536" cy="5472609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самой торговой улице Вены </a:t>
            </a:r>
            <a:r>
              <a:rPr lang="ru-RU" sz="2400" b="1" i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Мариахильферштрассе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стоит церковь, а перед церковью -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Гайдну. В этой церкви композитор служил, здесь звучали его произведения. </a:t>
            </a:r>
          </a:p>
          <a:p>
            <a:pPr algn="ctr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Гайдн\ГАЙДН ЭСТЕРГАЗ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672" y="551384"/>
            <a:ext cx="3810000" cy="571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16758" y="274320"/>
            <a:ext cx="3904016" cy="1786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Памятник </a:t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Й. Гайдну в </a:t>
            </a:r>
            <a:r>
              <a:rPr lang="ru-RU" sz="3200" b="1" i="1" dirty="0" err="1" smtClean="0">
                <a:solidFill>
                  <a:schemeClr val="accent3">
                    <a:lumMod val="50000"/>
                  </a:schemeClr>
                </a:solidFill>
              </a:rPr>
              <a:t>Эйзенштадте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2" descr="F:\Муз. анимашки\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237" y="4149080"/>
            <a:ext cx="347667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Памятные марки к 150 – </a:t>
            </a:r>
            <a:r>
              <a:rPr lang="ru-RU" sz="3200" b="1" i="1" dirty="0" err="1" smtClean="0"/>
              <a:t>летию</a:t>
            </a:r>
            <a:r>
              <a:rPr lang="ru-RU" sz="3200" b="1" i="1" dirty="0" smtClean="0"/>
              <a:t> со дня смерти Гайдна</a:t>
            </a:r>
            <a:endParaRPr lang="ru-RU" sz="3200" b="1" i="1" dirty="0"/>
          </a:p>
        </p:txBody>
      </p:sp>
      <p:pic>
        <p:nvPicPr>
          <p:cNvPr id="27650" name="Picture 2" descr="G:\Гайдн\Portret-Franca-Jozefa-Gajdna--ic1959_23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1883049"/>
            <a:ext cx="3424312" cy="4723900"/>
          </a:xfrm>
          <a:prstGeom prst="rect">
            <a:avLst/>
          </a:prstGeom>
          <a:noFill/>
        </p:spPr>
      </p:pic>
      <p:pic>
        <p:nvPicPr>
          <p:cNvPr id="27651" name="Picture 3" descr="G:\Гайдн\Марка Гайд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9424" y="3101514"/>
            <a:ext cx="4068191" cy="349279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b="1" i="1" dirty="0" smtClean="0"/>
              <a:t>Памятные монеты с изображением  </a:t>
            </a:r>
            <a:br>
              <a:rPr lang="ru-RU" sz="2800" b="1" i="1" dirty="0" smtClean="0"/>
            </a:br>
            <a:r>
              <a:rPr lang="ru-RU" sz="2800" b="1" i="1" dirty="0" smtClean="0"/>
              <a:t>Й. Гайдна</a:t>
            </a:r>
            <a:endParaRPr lang="ru-RU" sz="2800" b="1" i="1" dirty="0"/>
          </a:p>
        </p:txBody>
      </p:sp>
      <p:pic>
        <p:nvPicPr>
          <p:cNvPr id="28674" name="Picture 2" descr="G:\Гайдн\Монеты с Гайдн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4187" y="1556792"/>
            <a:ext cx="4223658" cy="2108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5" name="Picture 3" descr="G:\Гайдн\Золотая серия монет Великие композито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1549" y="4365103"/>
            <a:ext cx="4032448" cy="2081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6" name="Picture 4" descr="G:\Гайдн\5euro_hayd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80322" y="3835160"/>
            <a:ext cx="3991227" cy="1956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8212" y="404664"/>
            <a:ext cx="6984268" cy="56938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Очень поэтично  писал о музыке  Гайдна  </a:t>
            </a:r>
          </a:p>
          <a:p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Эрнест Теодор Гофман: </a:t>
            </a:r>
          </a:p>
          <a:p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	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"В сочинениях Гайдна господствует выражение детски радостной души; его симфонии ведут нас в необозримые зеленые рощи, в веселую, пеструю толпу счастливых людей, перед нами проносятся в хоровых плясках юноши и девушки; смеющиеся дети прячутся за деревьями, за розовыми кустами, шутливо перебрасываясь цветами. </a:t>
            </a: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Жизнь, полная любви, полная блаженств и вечной юности…»</a:t>
            </a:r>
          </a:p>
        </p:txBody>
      </p:sp>
      <p:pic>
        <p:nvPicPr>
          <p:cNvPr id="3074" name="Picture 2" descr="C:\Users\---\Pictures\iCAXFWZH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66057"/>
            <a:ext cx="1908212" cy="271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---\Pictures\Гайдн\Й.Гайдн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5" y="629139"/>
            <a:ext cx="3200401" cy="52387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4572000" y="323739"/>
            <a:ext cx="4162807" cy="5976664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“Non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omnis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moriar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–</a:t>
            </a:r>
          </a:p>
          <a:p>
            <a:pPr algn="ctr"/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 весь умру» – эти слова Гайдн любил повторять в последние годы жизни.</a:t>
            </a:r>
          </a:p>
          <a:p>
            <a:pPr algn="ctr"/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 выгравировали на надгробии могилы Гайдна в </a:t>
            </a:r>
            <a:r>
              <a:rPr lang="ru-RU" sz="2400" b="1" i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Эйзенштадской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церкви.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56051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Гайдн\1.Й. Гайдн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57158" y="1428736"/>
            <a:ext cx="2374154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 descr="G:\Гайдн\2.Моцарт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3357555" y="1857365"/>
            <a:ext cx="2221246" cy="3143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G:\Гайдн\3.Бетховен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6143636" y="2357430"/>
            <a:ext cx="2307997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28596" y="4857760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Йозеф Гайдн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1732 -1809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5500702"/>
            <a:ext cx="2571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В. А.  Моцарт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1756 - 1791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5786454"/>
            <a:ext cx="2571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Л. Бетховен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1770 - 1827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1607323" y="0"/>
            <a:ext cx="6923964" cy="135334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Венские классики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Гайдн\mozart%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03" y="50491"/>
            <a:ext cx="2003442" cy="344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Горизонтальный свиток 5"/>
          <p:cNvSpPr/>
          <p:nvPr/>
        </p:nvSpPr>
        <p:spPr>
          <a:xfrm>
            <a:off x="1115616" y="2823278"/>
            <a:ext cx="5500726" cy="3741081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 descr="C:\Users\---\Pictures\iCAXFWZH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545" y="3886195"/>
            <a:ext cx="2362455" cy="285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7357">
            <a:off x="1631823" y="75191"/>
            <a:ext cx="236537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---\Pictures\Муз. анимашки\iCALPGJJ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12176"/>
            <a:ext cx="4752528" cy="27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---\Pictures\Муз. анимашки\notes_03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677" y="255655"/>
            <a:ext cx="2821868" cy="160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---\Pictures\Муз. анимашки\notes_03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09973"/>
            <a:ext cx="19050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---\Pictures\Муз. анимашки\notes_03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466" y="5631598"/>
            <a:ext cx="19050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2214546" y="3642185"/>
            <a:ext cx="3099556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2800" b="1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Музыка не имеет отечества; отечество ее - вся вселенная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7" y="5446932"/>
            <a:ext cx="1309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Ф. Шопен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947815" y="1925348"/>
            <a:ext cx="36200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презентации прозвучали фрагменты из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II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IV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частей Лондонской симфонии №6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481678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063476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41</a:t>
            </a:fld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99592" y="0"/>
            <a:ext cx="8136904" cy="68580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/>
              <a:t>Список использованных ресурсов:</a:t>
            </a:r>
          </a:p>
          <a:p>
            <a:endParaRPr lang="ru-RU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Д.К. </a:t>
            </a:r>
            <a:r>
              <a:rPr lang="ru-RU" sz="2000" dirty="0" err="1" smtClean="0"/>
              <a:t>Кирнарская</a:t>
            </a:r>
            <a:r>
              <a:rPr lang="ru-RU" sz="2000" dirty="0" smtClean="0"/>
              <a:t>. «Классицизм».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В.Н. Брянцева. «Музыкальная литература зарубежных стран».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М. </a:t>
            </a:r>
            <a:r>
              <a:rPr lang="ru-RU" sz="2000" dirty="0" err="1" smtClean="0"/>
              <a:t>Зильберквит</a:t>
            </a:r>
            <a:r>
              <a:rPr lang="ru-RU" sz="2000" dirty="0" smtClean="0"/>
              <a:t>. «Великий музыкант из </a:t>
            </a:r>
            <a:r>
              <a:rPr lang="ru-RU" sz="2000" dirty="0" err="1" smtClean="0"/>
              <a:t>Рорау</a:t>
            </a:r>
            <a:r>
              <a:rPr lang="ru-RU" sz="2000" dirty="0" smtClean="0"/>
              <a:t>».</a:t>
            </a:r>
          </a:p>
          <a:p>
            <a:endParaRPr lang="ru-RU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Сайты из интернета: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hlinkClick r:id="rId2"/>
              </a:rPr>
              <a:t>http://images.yandex.ru/?</a:t>
            </a:r>
            <a:r>
              <a:rPr lang="en-US" sz="2000" dirty="0" smtClean="0">
                <a:hlinkClick r:id="rId2"/>
              </a:rPr>
              <a:t>lr=22</a:t>
            </a:r>
            <a:r>
              <a:rPr lang="ru-RU" sz="2000" dirty="0"/>
              <a:t> </a:t>
            </a:r>
            <a:endParaRPr lang="ru-RU" sz="20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hlinkClick r:id="rId3"/>
              </a:rPr>
              <a:t>http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www.megabook.ru/</a:t>
            </a:r>
            <a:endParaRPr lang="ru-RU" sz="20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/>
              <a:t>http</a:t>
            </a:r>
            <a:r>
              <a:rPr lang="en-US" sz="2000" dirty="0"/>
              <a:t>://www.musik.kz/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14349645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187624" y="0"/>
            <a:ext cx="7704856" cy="299695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не один и чтобы меня не 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спутали с другими, 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был вынужден стать 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оригиналом», - часто говорил  Гайдн.</a:t>
            </a:r>
          </a:p>
        </p:txBody>
      </p:sp>
      <p:pic>
        <p:nvPicPr>
          <p:cNvPr id="3074" name="Picture 2" descr="F:\Гайдн\Гайд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558" y="2708920"/>
            <a:ext cx="4608512" cy="39576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00045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Гайдн\1.Й. Гайд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351968"/>
            <a:ext cx="3414171" cy="508862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2" name="Вертикальный свиток 1"/>
          <p:cNvSpPr/>
          <p:nvPr/>
        </p:nvSpPr>
        <p:spPr>
          <a:xfrm>
            <a:off x="3959424" y="339594"/>
            <a:ext cx="5184576" cy="6471592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i="1" u="sng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Новаторство Гайдна:</a:t>
            </a:r>
          </a:p>
          <a:p>
            <a:endParaRPr lang="ru-RU" sz="2400" b="1" i="1" u="sng" dirty="0" smtClean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2400" b="1" i="1" u="sng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• создал классические образцы </a:t>
            </a:r>
            <a:r>
              <a:rPr lang="ru-RU" sz="2400" b="1" i="1" u="sng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симфоний, сонат, квартетов</a:t>
            </a:r>
            <a:r>
              <a:rPr lang="ru-RU" sz="2400" b="1" i="1" u="sng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;</a:t>
            </a:r>
          </a:p>
          <a:p>
            <a:endParaRPr lang="ru-RU" sz="2400" b="1" i="1" u="sng" dirty="0" smtClean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2400" b="1" i="1" u="sng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• в его зрелых симфониях окончательно сформировались </a:t>
            </a:r>
            <a:r>
              <a:rPr lang="ru-RU" sz="2400" b="1" i="1" u="sng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сонатная форма и сонатно – симфонический цикл;</a:t>
            </a:r>
            <a:endParaRPr lang="ru-RU" sz="2400" b="1" i="1" u="sng" dirty="0" smtClean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2400" b="1" i="1" u="sng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• утвердился состав оркестра ( так называемый  «двойной»).</a:t>
            </a:r>
            <a:endParaRPr lang="ru-RU" sz="2400" b="1" i="1" u="sng" dirty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Гайдн\Гайдн на фоне...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57290" y="291646"/>
            <a:ext cx="4371976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42976" y="3786190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95376" y="3652838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3357562"/>
            <a:ext cx="7286676" cy="31085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течение жизни  Гайдн сочинил огромное количество произведений</a:t>
            </a:r>
            <a:r>
              <a:rPr lang="ru-RU" sz="28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100 (ста!) симфоний, более 70 (семидесяти!) струнных квартетов, 52 сонаты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оперы, мессы (хоровые произведения религиозного содержания), трио, оратории, песни и многие другие.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F:\Муз. анимашки\f37a1b275d0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266" y="871121"/>
            <a:ext cx="2515142" cy="235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Гайдн\Дом где родился Гайдн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259632" y="1940549"/>
            <a:ext cx="3687421" cy="18682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0"/>
            <a:ext cx="7920880" cy="17008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Дом в деревне  </a:t>
            </a:r>
            <a:r>
              <a:rPr lang="ru-RU" sz="2800" b="1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Рорау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 недалеко от столицы Австрии  Вены, в котором  родился Йозеф Гайдн ). Здесь в 1959 году  был  открыт музей Гайдна.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2291" name="Picture 3" descr="G:\Гайдн\Дом в кот род Гайд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7414" y="4143380"/>
            <a:ext cx="4442546" cy="2525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2" descr="F:\Гайдн\дом-музей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33914"/>
            <a:ext cx="2612471" cy="1861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7478" y="1"/>
            <a:ext cx="8106522" cy="704808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Отец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композитора, Матиас, </a:t>
            </a:r>
            <a:endParaRPr lang="ru-RU" sz="28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занимался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каретным делом, </a:t>
            </a:r>
            <a:endParaRPr lang="ru-RU" sz="28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любил 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петь, аккомпанируя себе </a:t>
            </a:r>
            <a:endParaRPr lang="ru-RU" sz="28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арфе.</a:t>
            </a: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Мать, Анна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Мария,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служила кухаркой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Маленький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Йозеф уже в </a:t>
            </a: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лет обратил на себя</a:t>
            </a: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внимание музыкантов. </a:t>
            </a: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обладал прекрасным </a:t>
            </a:r>
          </a:p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слухом, памятью, </a:t>
            </a:r>
            <a:endParaRPr lang="ru-RU" sz="28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чувством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ритма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звонкий серебристый голос </a:t>
            </a:r>
            <a:endParaRPr lang="ru-RU" sz="2800" b="1" i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приводил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в восхищение. </a:t>
            </a:r>
          </a:p>
          <a:p>
            <a:endParaRPr lang="ru-RU" sz="32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04787" y="8367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/>
          </a:p>
        </p:txBody>
      </p:sp>
      <p:pic>
        <p:nvPicPr>
          <p:cNvPr id="1027" name="Picture 3" descr="F:\Гайдн\Рисунок мал Моцар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3680925"/>
            <a:ext cx="2105970" cy="160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---\Pictures\iCAH2FVD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214290"/>
            <a:ext cx="910679" cy="14570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BD77-E9A1-4ACD-935C-00AECF78918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1730</TotalTime>
  <Words>1135</Words>
  <Application>Microsoft Office PowerPoint</Application>
  <PresentationFormat>Экран (4:3)</PresentationFormat>
  <Paragraphs>187</Paragraphs>
  <Slides>41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 в деревне  Рорау  недалеко от столицы Австрии  Вены, в котором  родился Йозеф Гайдн ). Здесь в 1959 году  был  открыт музей Гайдна. </vt:lpstr>
      <vt:lpstr>Презентация PowerPoint</vt:lpstr>
      <vt:lpstr>Презентация PowerPoint</vt:lpstr>
      <vt:lpstr>В 1740 году восьмилетний Гайдн был принят певчим в капеллу кафедрального собора Св.Стефана в Вене.</vt:lpstr>
      <vt:lpstr>Презентация PowerPoint</vt:lpstr>
      <vt:lpstr>В  Вене Гайдн освоил  игру на органе.    Пульт органа на котором играл Гайдн  в Церкви Милосердных.</vt:lpstr>
      <vt:lpstr>В 1761 году богатый венгерский князь Павел Антон Эстергази пригласил Гайдна в  Эйзенштадт  в  качестве капельмейстера.</vt:lpstr>
      <vt:lpstr> Подписав контракт с Эстергази, Гайдн становился «музыкальным слугою», фактически собственностью княжеского рода Эстергази сроком более, чем на 30 лет!   </vt:lpstr>
      <vt:lpstr>Презентация PowerPoint</vt:lpstr>
      <vt:lpstr>Презентация PowerPoint</vt:lpstr>
      <vt:lpstr>Презентация PowerPoint</vt:lpstr>
      <vt:lpstr>Презентация PowerPoint</vt:lpstr>
      <vt:lpstr>1780-е годы  - творческое общение Йозефа Гайдна  с Вольфгангом Амадеем Моцартом.</vt:lpstr>
      <vt:lpstr>Презентация PowerPoint</vt:lpstr>
      <vt:lpstr>1780-1790-е гг. – расцвет творчества. 1786 г. – создание шести  «Парижских симфоний» 1791 г. – Гайдн освобождён от работы  в семье князя Эстергази  с назначением пожизненной пенсии.</vt:lpstr>
      <vt:lpstr>1791 г. - Й. Гайдн переезжает в Вену</vt:lpstr>
      <vt:lpstr>Презентация PowerPoint</vt:lpstr>
      <vt:lpstr>Сейчас это дом – музей Й. Гайдна.</vt:lpstr>
      <vt:lpstr>В 1791 – 1792,  1794 – 1795 гг. – Гайдн совершил  две поездки в Англию.  Здесь он создал  12 «Лондонских симфоний»  и множество других произведений, которые встречались восторженно и хорошо оплачивались.   Был избран почётным доктором Оксфордского университета.</vt:lpstr>
      <vt:lpstr>В 1792 г. по пути из Лондона в Вену Гайдн побывал в Бонне, где познакомился с молодым Бетховеном.   Бетховен переехал в Вену, чтобы  учиться у него и первые 3 сонаты для фортепиано посвятил Гайдну.</vt:lpstr>
      <vt:lpstr>     В зрелых симфониях Гайдна окончательно сформировалась классическая  сонатная форма  и  сонатно – симфонический цикл.  Сонатная форма или форма сонатного аллегро:  </vt:lpstr>
      <vt:lpstr>Симфонический  цикл:  I часть – быстрая. Сонатное аллегро;  II часть – медленная. Анданте или Адажио;  III часть –  умеренная. Менуэт.   IV часть – быстрая. Народно –                       жанровый финал.                       Форма: сонатное аллегро или                                         рондо – соната. </vt:lpstr>
      <vt:lpstr>Состав симфонического оркестра  Гайдна:  струнно-смычковые:  4 скрипки, 2 альта,  2 виолончели,  2 контрабаса;  деревянные духовые:  2 флейты, 2 гобоя,  2 кларнета (в последних симфониях), 2 фагота;  медные духовые:  2 валторны, 2 трубы;  ударные:  литавры.</vt:lpstr>
      <vt:lpstr>   Йозеф Гайдн, создатель струнного квартета, изначально определил жанр как «беседу четырёх старых добрых друзей, умудрённых опытом, пониманием жизни». С тех самых пор квартет -  наиболее интеллектуальный  и исповедальный  жанр.  </vt:lpstr>
      <vt:lpstr> </vt:lpstr>
      <vt:lpstr>Презентация PowerPoint</vt:lpstr>
      <vt:lpstr>Презентация PowerPoint</vt:lpstr>
      <vt:lpstr>Памятник  Й. Гайдну в Эйзенштадте.</vt:lpstr>
      <vt:lpstr>Памятные марки к 150 – летию со дня смерти Гайдна</vt:lpstr>
      <vt:lpstr>Памятные монеты с изображением   Й. Гайдна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---</cp:lastModifiedBy>
  <cp:revision>179</cp:revision>
  <dcterms:created xsi:type="dcterms:W3CDTF">2012-01-28T11:30:05Z</dcterms:created>
  <dcterms:modified xsi:type="dcterms:W3CDTF">2012-10-27T09:44:34Z</dcterms:modified>
</cp:coreProperties>
</file>